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9753600" cx="13004800"/>
  <p:notesSz cx="6797675" cy="99282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72" orient="horz"/>
        <p:guide pos="4096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27" orient="horz"/>
        <p:guide pos="2141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228600" lvl="1" marL="9144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228600" lvl="2" marL="13716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228600" lvl="3" marL="18288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228600" lvl="4" marL="22860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228600" lvl="5" marL="27432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6pPr>
            <a:lvl7pPr indent="-228600" lvl="6" marL="32004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7pPr>
            <a:lvl8pPr indent="-228600" lvl="7" marL="36576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8pPr>
            <a:lvl9pPr indent="-228600" lvl="8" marL="41148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" name="Google Shape;80;p10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89d289d57_0_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g1389d289d57_0_0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89d289d57_0_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g1389d289d57_0_6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860dd1bb5_0_1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g3c860dd1bb5_0_1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2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f33ae05f6_0_1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f33ae05f6_0_1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20:notes"/>
          <p:cNvSpPr txBox="1"/>
          <p:nvPr>
            <p:ph idx="1" type="body"/>
          </p:nvPr>
        </p:nvSpPr>
        <p:spPr>
          <a:xfrm>
            <a:off x="906357" y="4302369"/>
            <a:ext cx="4984962" cy="5111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Brief introduction to the report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f33ae05f6_0_1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g7f33ae05f6_0_16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assist the University in the comparison of academic standards of its award across the HE sector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verify that standards are appropriate for the Awards or modules for which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take responsibility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ensure that the assessment processes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marking, grading and classification of student performance are robust and consistent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report on the standards of student achievement - threshold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and above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f33ae05f6_0_2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8" name="Google Shape;168;g7f33ae05f6_0_22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provide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assessment of the quality and suitability of assessment methods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the effectiveness and efficiency of processes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fairness, equitability and consistency of processes and application of rules (Uni and Dept, (eg. word length penalties)).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how you are supported to do your role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identify, where appropriate,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examples of good practice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as well as areas for enhancement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7f33ae05f6_0_28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5" name="Google Shape;175;g7f33ae05f6_0_28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provide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comment, as far as practicable on the quality of teaching and learning (evidenced through work, but also any observations or meetings with students and staff)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Confirm that sufficient evidence was received to enable the role to be fulfilled (where evidence was insufficient, they give details):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State whether issues raised in previous reports have been, or are being, addressed to their satisfaction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Address any issues as specifically required by any relevant professional body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Give an overview of their term of office (when concluded)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Provide feedback to the University to improve the experience of external examiners.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7f33ae05f6_0_34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" name="Google Shape;182;g7f33ae05f6_0_34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Key standards questions as a tick box. Be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honest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in completing this. If you raise sufficiently significant concerns in your reports be confident to say no here.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9" name="Google Shape;189;p21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Appreciated that you will provide feedback to departments, but this is your report to the University and so it is helpful to provide a suitably detailed answer to the questions asked.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Observing confidentiality is tricky - avoid highlighting individual students or staff members, though we appreciate the feedback about the conduct of Boards of Examiners, their chairs and administrative support and of programme teams.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On time – normally submitted no later than six weeks after the completion of the assessment process – in order to feed in to quality assurance process – although we would rather the report was complete with full and detailed responses and a little bit late!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p2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Two levels of scrutiny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Departmental level – the report is considered by Boards of Studies.  Departmental Annual Review process also includes a critical reflection on your report and the comments made.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Academic Quality Team - read all the reports and create a log of issues which is shared with depts – who add responses to the log explaining what actions they will (and will not) take/ contextual explanations.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 The logs are used to produce a summary report (one for UG and one for PG) which seeks to identify common themes which may indicate a university-level action is required (e.g. training) – this report is considered by the two university committees – SCA and UEC. (Note slight difference for HYMS for any of their externals).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2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Y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ou can expect a minimum of two responses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EE view is not binding – but we would expect an explanation / rationale for not taking forward recommendations or suggestions.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Google Shape;210;p2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7f312b1eff_2_1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7f312b1eff_2_1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" name="Google Shape;30;p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Verify the appropriateness and comparability of standards and the fairness and rigour of the assessment process based on an agreed sample of student output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 on the quality of the assessments, standard and accuracy of marking, and conduct of the assessment process generally.</a:t>
            </a:r>
            <a:b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i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Offer suggestions to enhance the process of assessment and the quality of the learning opportunities.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389d289d57_0_2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5" name="Google Shape;225;g1389d289d57_0_20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1389d289d57_0_2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g1389d289d57_0_26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389d289d57_0_3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8" name="Google Shape;238;g1389d289d57_0_32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Principle 6, on Engaging in External Review and Accreditation, but also under Monitoring and Enhancement (5)</a:t>
            </a:r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" name="Google Shape;45;p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GB" sz="1200">
                <a:solidFill>
                  <a:srgbClr val="953734"/>
                </a:solidFill>
                <a:latin typeface="Arial"/>
                <a:ea typeface="Arial"/>
                <a:cs typeface="Arial"/>
                <a:sym typeface="Arial"/>
              </a:rPr>
              <a:t>Feedback on whether: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programme and its component parts continue to be coherent and their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outcomes aligned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with the relevant qualification descriptor set out in the applicable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qualifications framework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, supplemented where applicable by one or more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subject benchmark statements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(These are primarily for undergraduate programmes with some postgraduate ones).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programme reflects any additional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PSRB requirements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assessments in modules of the same level are of a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comparable standard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curriculum remains current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assessment criteria, marking schemes and arrangements for classification are set at 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 level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" name="Google Shape;52;p6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GB" sz="1200">
                <a:solidFill>
                  <a:srgbClr val="953735"/>
                </a:solidFill>
                <a:latin typeface="Arial"/>
                <a:ea typeface="Arial"/>
                <a:cs typeface="Arial"/>
                <a:sym typeface="Arial"/>
              </a:rPr>
              <a:t>Feedback on whether: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types of assessment are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for the subject, the students, the respective level of study and the expected outcomes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marking scheme/grading criteria have been properly and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consistently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applied, and whether internal marking is therefore of an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 standard, fair and reliable 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assessment processes are carried out in accordance with 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degree-awarding body's regulations and procedures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procedures governing exceptional circumstances affecting assessments, academic integrity/misconduct and borderline performances have been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considered fairly and equitably applying institutional regulations.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" name="Google Shape;66;p8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GB" sz="1400">
                <a:latin typeface="Arial"/>
                <a:ea typeface="Arial"/>
                <a:cs typeface="Arial"/>
                <a:sym typeface="Arial"/>
              </a:rPr>
              <a:t>xternal</a:t>
            </a:r>
            <a:r>
              <a:rPr lang="en-GB" sz="1400">
                <a:latin typeface="Arial"/>
                <a:ea typeface="Arial"/>
                <a:cs typeface="Arial"/>
                <a:sym typeface="Arial"/>
              </a:rPr>
              <a:t> examiners can be asked if they would comment on new programme proposals relevant to their area of expertise (following a change in rules that allows external examiners to be external assessors of proposals).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Google Shape;73;p9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hite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White" showMasterSp="0">
  <p:cSld name="1_Whit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/>
          <p:nvPr>
            <p:ph idx="1" type="body"/>
          </p:nvPr>
        </p:nvSpPr>
        <p:spPr>
          <a:xfrm>
            <a:off x="1004047" y="2320918"/>
            <a:ext cx="10996706" cy="650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57200" lvl="1" marL="9144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57200" lvl="2" marL="13716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508000" lvl="5" marL="27432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508000" lvl="6" marL="32004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508000" lvl="7" marL="36576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508000" lvl="8" marL="41148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>
            <a:lvl1pPr lvl="0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0025" lIns="130025" spcFirstLastPara="1" rIns="130025" wrap="square" tIns="130025">
            <a:noAutofit/>
          </a:bodyPr>
          <a:lstStyle>
            <a:lvl1pPr lvl="0" algn="r">
              <a:buNone/>
              <a:defRPr sz="1800">
                <a:solidFill>
                  <a:schemeClr val="tx1"/>
                </a:solidFill>
              </a:defRPr>
            </a:lvl1pPr>
            <a:lvl2pPr lvl="1" algn="r">
              <a:buNone/>
              <a:defRPr sz="1800">
                <a:solidFill>
                  <a:schemeClr val="tx1"/>
                </a:solidFill>
              </a:defRPr>
            </a:lvl2pPr>
            <a:lvl3pPr lvl="2" algn="r">
              <a:buNone/>
              <a:defRPr sz="1800">
                <a:solidFill>
                  <a:schemeClr val="tx1"/>
                </a:solidFill>
              </a:defRPr>
            </a:lvl3pPr>
            <a:lvl4pPr lvl="3" algn="r">
              <a:buNone/>
              <a:defRPr sz="1800">
                <a:solidFill>
                  <a:schemeClr val="tx1"/>
                </a:solidFill>
              </a:defRPr>
            </a:lvl4pPr>
            <a:lvl5pPr lvl="4" algn="r">
              <a:buNone/>
              <a:defRPr sz="1800">
                <a:solidFill>
                  <a:schemeClr val="tx1"/>
                </a:solidFill>
              </a:defRPr>
            </a:lvl5pPr>
            <a:lvl6pPr lvl="5" algn="r">
              <a:buNone/>
              <a:defRPr sz="1800">
                <a:solidFill>
                  <a:schemeClr val="tx1"/>
                </a:solidFill>
              </a:defRPr>
            </a:lvl6pPr>
            <a:lvl7pPr lvl="6" algn="r">
              <a:buNone/>
              <a:defRPr sz="1800">
                <a:solidFill>
                  <a:schemeClr val="tx1"/>
                </a:solidFill>
              </a:defRPr>
            </a:lvl7pPr>
            <a:lvl8pPr lvl="7" algn="r">
              <a:buNone/>
              <a:defRPr sz="1800">
                <a:solidFill>
                  <a:schemeClr val="tx1"/>
                </a:solidFill>
              </a:defRPr>
            </a:lvl8pPr>
            <a:lvl9pPr lvl="8" algn="r">
              <a:buNone/>
              <a:defRPr sz="1800">
                <a:solidFill>
                  <a:schemeClr val="tx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ocs.google.com/document/d/1JmBUCQMKfr__E3end7q_ZHLbaZqCVf9cjhMbT4Lw7rI/edit?usp=sharing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rk.ac.uk/staff/teaching/learning-design/assessment/guide/" TargetMode="External"/><Relationship Id="rId4" Type="http://schemas.openxmlformats.org/officeDocument/2006/relationships/hyperlink" Target="https://tinyurl.com/47pers8x" TargetMode="External"/><Relationship Id="rId5" Type="http://schemas.openxmlformats.org/officeDocument/2006/relationships/hyperlink" Target="https://tinyurl.com/47pers8x" TargetMode="External"/><Relationship Id="rId6" Type="http://schemas.openxmlformats.org/officeDocument/2006/relationships/hyperlink" Target="https://tinyurl.com/k2fvncyy" TargetMode="External"/><Relationship Id="rId7" Type="http://schemas.openxmlformats.org/officeDocument/2006/relationships/hyperlink" Target="https://tinyurl.com/49sksvpn" TargetMode="External"/><Relationship Id="rId8" Type="http://schemas.openxmlformats.org/officeDocument/2006/relationships/hyperlink" Target="https://www.york.ac.uk/staff/teaching/assessment/marking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tinyurl.com/47pers8x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tinyurl.com/47pers8x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tinyurl.com/47pers8x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tinyurl.com/47pers8x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advance-he.ac.uk/knowledge-hub/external-examining" TargetMode="External"/><Relationship Id="rId4" Type="http://schemas.openxmlformats.org/officeDocument/2006/relationships/hyperlink" Target="https://www.advance-he.ac.uk/knowledge-hub/external-examining" TargetMode="External"/><Relationship Id="rId5" Type="http://schemas.openxmlformats.org/officeDocument/2006/relationships/hyperlink" Target="https://www.advance-he.ac.uk/knowledge-hub/external-examining" TargetMode="External"/><Relationship Id="rId6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qaa.ac.uk/docs/qaa/quality-code/uk-quality-code-for-higher-education-2024.pdf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www.gov.uk/self-assessment-tax-returns" TargetMode="External"/><Relationship Id="rId4" Type="http://schemas.openxmlformats.org/officeDocument/2006/relationships/hyperlink" Target="mailto:examiners@york.ac.uk" TargetMode="External"/><Relationship Id="rId5" Type="http://schemas.openxmlformats.org/officeDocument/2006/relationships/hyperlink" Target="https://www.york.ac.uk/staff/teaching/quality-assurance/external-examiners/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docs.google.com/forms/d/e/1FAIpQLSeJpRsOGNFZIqeGsRKtF7pyaqqkRoVQHagRzGUopf5k4gctkQ/viewform?usp=publish-editor" TargetMode="Externa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hyperlink" Target="mailto:examiners@york.ac.uk" TargetMode="External"/><Relationship Id="rId4" Type="http://schemas.openxmlformats.org/officeDocument/2006/relationships/hyperlink" Target="https://www.york.ac.uk/staff/teaching/quality-assurance/external-examiners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qaa.ac.uk/docs/qaa/quality-code/uk-quality-code-for-higher-education-2024.pdf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qaa.ac.uk/quality-code/subject-benchmark-statement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document/d/1P5Bd9wcKvGAIFQIYQP8P0bQx1NWgvT6ZExS6cqcZnPI/edit?usp=sharin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1290650" y="2501775"/>
            <a:ext cx="10423500" cy="65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  <a:t>EXTERNAL EXAMINER </a:t>
            </a:r>
            <a: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  <a:t>INDUCTION</a:t>
            </a:r>
            <a:b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</a:br>
            <a:br>
              <a:rPr b="0" i="0" lang="en-GB" sz="4800" u="none" cap="none" strike="noStrike">
                <a:solidFill>
                  <a:srgbClr val="323E4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4800">
                <a:solidFill>
                  <a:srgbClr val="323E48"/>
                </a:solidFill>
                <a:latin typeface="Calibri"/>
                <a:ea typeface="Calibri"/>
                <a:cs typeface="Calibri"/>
                <a:sym typeface="Calibri"/>
              </a:rPr>
              <a:t>Tuesday 3rd March 2026</a:t>
            </a:r>
            <a:endParaRPr sz="4800">
              <a:solidFill>
                <a:srgbClr val="323E4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323E4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Welcome - Session starting at 2:30pm</a:t>
            </a:r>
            <a:endParaRPr b="1" sz="4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The session will be </a:t>
            </a:r>
            <a:r>
              <a:rPr b="1" lang="en-GB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recorded and made available to examiners unable to attend. Please let us know if you have any concerns.</a:t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 Boards:</a:t>
            </a:r>
            <a:endParaRPr/>
          </a:p>
        </p:txBody>
      </p:sp>
      <p:sp>
        <p:nvSpPr>
          <p:cNvPr id="83" name="Google Shape;83;p13"/>
          <p:cNvSpPr txBox="1"/>
          <p:nvPr>
            <p:ph idx="1" type="body"/>
          </p:nvPr>
        </p:nvSpPr>
        <p:spPr>
          <a:xfrm>
            <a:off x="1004050" y="2169150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We will ask you to:</a:t>
            </a:r>
            <a:endParaRPr b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Approve processes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Confirm standards, fairness and rigour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Consider outcomes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Approve final marks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Comment and advise on all aspects (and we will listen!)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We will NOT ask you to:</a:t>
            </a:r>
            <a:endParaRPr b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Mark work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Consider an individual student’s circumstances.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1004050" y="2116525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4500" u="sng">
                <a:solidFill>
                  <a:schemeClr val="hlink"/>
                </a:solidFill>
                <a:hlinkClick r:id="rId3"/>
              </a:rPr>
              <a:t>SCENARIOS</a:t>
            </a:r>
            <a:endParaRPr b="1" sz="45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1004050" y="2116525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4500"/>
              <a:t>BREAK</a:t>
            </a:r>
            <a:endParaRPr b="1" sz="45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1004000" y="1143500"/>
            <a:ext cx="1099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University assessment policies and procedures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1004007" y="2775725"/>
            <a:ext cx="118731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Includes:</a:t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i="1" lang="en-GB" u="sng">
                <a:solidFill>
                  <a:schemeClr val="hlink"/>
                </a:solidFill>
                <a:hlinkClick r:id="rId4"/>
              </a:rPr>
              <a:t>Policy on Progression and Award</a:t>
            </a:r>
            <a:r>
              <a:rPr lang="en-GB" u="sng">
                <a:solidFill>
                  <a:schemeClr val="hlink"/>
                </a:solidFill>
                <a:hlinkClick r:id="rId5"/>
              </a:rPr>
              <a:t> </a:t>
            </a:r>
            <a:r>
              <a:rPr lang="en-GB"/>
              <a:t>for each award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 u="sng">
                <a:solidFill>
                  <a:schemeClr val="hlink"/>
                </a:solidFill>
                <a:hlinkClick r:id="rId6"/>
              </a:rPr>
              <a:t>Board of Examiners for taught provision &amp; procedures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 u="sng">
                <a:solidFill>
                  <a:schemeClr val="hlink"/>
                </a:solidFill>
                <a:hlinkClick r:id="rId7"/>
              </a:rPr>
              <a:t>External Examiners for taught provision &amp; procedures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 u="sng">
                <a:solidFill>
                  <a:schemeClr val="hlink"/>
                </a:solidFill>
                <a:hlinkClick r:id="rId8"/>
              </a:rPr>
              <a:t>Marking &amp; Feedback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05" name="Google Shape;105;p1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</a:t>
            </a:r>
            <a:r>
              <a:rPr lang="en-GB" sz="4400" u="sng">
                <a:solidFill>
                  <a:schemeClr val="hlink"/>
                </a:solidFill>
                <a:hlinkClick r:id="rId3"/>
              </a:rPr>
              <a:t>Progression &amp; Award Rules</a:t>
            </a:r>
            <a:r>
              <a:rPr lang="en-GB" sz="4400"/>
              <a:t> - </a:t>
            </a:r>
            <a:r>
              <a:rPr lang="en-GB" sz="4000"/>
              <a:t>Undergraduate Programmes</a:t>
            </a:r>
            <a:endParaRPr sz="4000"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752450" y="2521175"/>
            <a:ext cx="11499900" cy="71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First-class Honours average </a:t>
            </a:r>
            <a:r>
              <a:rPr b="1" lang="en-GB">
                <a:solidFill>
                  <a:srgbClr val="953735"/>
                </a:solidFill>
              </a:rPr>
              <a:t>≥70 </a:t>
            </a:r>
            <a:endParaRPr b="1"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Upper second-class Honours </a:t>
            </a:r>
            <a:r>
              <a:rPr b="1" lang="en-GB">
                <a:solidFill>
                  <a:srgbClr val="953735"/>
                </a:solidFill>
              </a:rPr>
              <a:t>60 ≤ average &lt; 70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Lower second-class Honours </a:t>
            </a:r>
            <a:r>
              <a:rPr b="1" lang="en-GB">
                <a:solidFill>
                  <a:srgbClr val="953735"/>
                </a:solidFill>
              </a:rPr>
              <a:t>50 ≤ average &lt; 60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Third-class Honours </a:t>
            </a:r>
            <a:r>
              <a:rPr b="1" lang="en-GB">
                <a:solidFill>
                  <a:srgbClr val="953735"/>
                </a:solidFill>
              </a:rPr>
              <a:t>40 ≤ average &lt; 50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3-year Bachelors weighted 0:2:3   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4-year Integrated Masters weighted: 0:2:3:3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</a:t>
            </a:r>
            <a:r>
              <a:rPr lang="en-GB" sz="4400" u="sng">
                <a:solidFill>
                  <a:schemeClr val="hlink"/>
                </a:solidFill>
                <a:hlinkClick r:id="rId3"/>
              </a:rPr>
              <a:t>Progression and Award Rules</a:t>
            </a:r>
            <a:r>
              <a:rPr lang="en-GB" sz="4400"/>
              <a:t> - </a:t>
            </a:r>
            <a:r>
              <a:rPr lang="en-GB" sz="4000"/>
              <a:t>Undergraduate Programmes</a:t>
            </a:r>
            <a:endParaRPr sz="4000"/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673600" y="2211025"/>
            <a:ext cx="11754000" cy="7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 u="sng"/>
              <a:t>Borderline cases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first-class Honours average </a:t>
            </a:r>
            <a:r>
              <a:rPr b="1" lang="en-GB">
                <a:solidFill>
                  <a:srgbClr val="953735"/>
                </a:solidFill>
              </a:rPr>
              <a:t>≥68 </a:t>
            </a:r>
            <a:endParaRPr b="1"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Upper second-class Honours </a:t>
            </a:r>
            <a:r>
              <a:rPr b="1" lang="en-GB">
                <a:solidFill>
                  <a:srgbClr val="953735"/>
                </a:solidFill>
              </a:rPr>
              <a:t>58 ≤ average &lt; 60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Lower second-class Honours </a:t>
            </a:r>
            <a:r>
              <a:rPr b="1" lang="en-GB">
                <a:solidFill>
                  <a:srgbClr val="953735"/>
                </a:solidFill>
              </a:rPr>
              <a:t>48 ≤ average &lt; 50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Third-class Honours </a:t>
            </a:r>
            <a:r>
              <a:rPr b="1" lang="en-GB">
                <a:solidFill>
                  <a:srgbClr val="953735"/>
                </a:solidFill>
              </a:rPr>
              <a:t>38 ≤ average &lt; 40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3-year Bachelors when weighted 0:1:1 </a:t>
            </a:r>
            <a:r>
              <a:rPr b="1" lang="en-GB"/>
              <a:t>OR</a:t>
            </a:r>
            <a:r>
              <a:rPr lang="en-GB"/>
              <a:t> 0:1:2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4-year Integrated Masters when weighted : 0:1:1:1 </a:t>
            </a:r>
            <a:r>
              <a:rPr b="1" lang="en-GB"/>
              <a:t>OR</a:t>
            </a:r>
            <a:r>
              <a:rPr lang="en-GB"/>
              <a:t> 0:1:2:2</a:t>
            </a:r>
            <a:endParaRPr/>
          </a:p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1004047" y="97197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</a:t>
            </a:r>
            <a:r>
              <a:rPr lang="en-GB" sz="4400" u="sng">
                <a:solidFill>
                  <a:schemeClr val="hlink"/>
                </a:solidFill>
                <a:hlinkClick r:id="rId3"/>
              </a:rPr>
              <a:t>Progression and Award Rules</a:t>
            </a:r>
            <a:r>
              <a:rPr lang="en-GB" sz="4400"/>
              <a:t> - </a:t>
            </a:r>
            <a:r>
              <a:rPr lang="en-GB" sz="4000"/>
              <a:t>Postgraduate Taught (Masters)</a:t>
            </a:r>
            <a:endParaRPr sz="4000"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1033575" y="2597575"/>
            <a:ext cx="10996800" cy="62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Distinction: average </a:t>
            </a:r>
            <a:r>
              <a:rPr b="1" lang="en-GB">
                <a:solidFill>
                  <a:srgbClr val="953735"/>
                </a:solidFill>
              </a:rPr>
              <a:t>≥70 </a:t>
            </a:r>
            <a:r>
              <a:rPr b="1" lang="en-GB"/>
              <a:t>and</a:t>
            </a:r>
            <a:r>
              <a:rPr b="1" lang="en-GB">
                <a:solidFill>
                  <a:srgbClr val="953735"/>
                </a:solidFill>
              </a:rPr>
              <a:t> </a:t>
            </a:r>
            <a:r>
              <a:rPr b="1" lang="en-GB">
                <a:solidFill>
                  <a:srgbClr val="953735"/>
                </a:solidFill>
              </a:rPr>
              <a:t>≥70 on capstone project</a:t>
            </a:r>
            <a:endParaRPr b="1">
              <a:solidFill>
                <a:srgbClr val="953735"/>
              </a:solidFill>
            </a:endParaRPr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Merit: average </a:t>
            </a:r>
            <a:r>
              <a:rPr b="1" lang="en-GB">
                <a:solidFill>
                  <a:srgbClr val="953735"/>
                </a:solidFill>
              </a:rPr>
              <a:t>≥60 </a:t>
            </a:r>
            <a:r>
              <a:rPr b="1" lang="en-GB"/>
              <a:t>and</a:t>
            </a:r>
            <a:r>
              <a:rPr b="1" lang="en-GB">
                <a:solidFill>
                  <a:srgbClr val="953735"/>
                </a:solidFill>
              </a:rPr>
              <a:t> </a:t>
            </a:r>
            <a:r>
              <a:rPr b="1" lang="en-GB">
                <a:solidFill>
                  <a:srgbClr val="953735"/>
                </a:solidFill>
              </a:rPr>
              <a:t>≥60 on capstone project</a:t>
            </a:r>
            <a:endParaRPr/>
          </a:p>
        </p:txBody>
      </p:sp>
      <p:sp>
        <p:nvSpPr>
          <p:cNvPr id="126" name="Google Shape;126;p1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683300" y="492400"/>
            <a:ext cx="11841900" cy="116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200"/>
              <a:t>University of </a:t>
            </a:r>
            <a:r>
              <a:rPr lang="en-GB" sz="4200" u="sng">
                <a:solidFill>
                  <a:schemeClr val="hlink"/>
                </a:solidFill>
                <a:hlinkClick r:id="rId3"/>
              </a:rPr>
              <a:t>York Progression &amp; Award Rules</a:t>
            </a:r>
            <a:r>
              <a:rPr lang="en-GB" sz="4400"/>
              <a:t> </a:t>
            </a:r>
            <a:r>
              <a:rPr lang="en-GB" sz="4000"/>
              <a:t>- </a:t>
            </a:r>
            <a:r>
              <a:rPr lang="en-GB" sz="3600"/>
              <a:t>Compensation</a:t>
            </a:r>
            <a:r>
              <a:rPr lang="en-GB" sz="3600"/>
              <a:t> &amp; Re-assessment Principles</a:t>
            </a:r>
            <a:endParaRPr sz="3600"/>
          </a:p>
        </p:txBody>
      </p:sp>
      <p:sp>
        <p:nvSpPr>
          <p:cNvPr id="132" name="Google Shape;132;p20"/>
          <p:cNvSpPr txBox="1"/>
          <p:nvPr>
            <p:ph idx="1" type="body"/>
          </p:nvPr>
        </p:nvSpPr>
        <p:spPr>
          <a:xfrm>
            <a:off x="647150" y="1655200"/>
            <a:ext cx="11710500" cy="74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Compensation</a:t>
            </a:r>
            <a:r>
              <a:rPr lang="en-GB"/>
              <a:t> allowed, but only if: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Stage average is at pass level,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 “compensatable fail” mark is achieved in all modules,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number of credits compensation not exceeded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Reassessment</a:t>
            </a:r>
            <a:r>
              <a:rPr lang="en-GB"/>
              <a:t> allowed, but only if: 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credits of reassessment not exceeded,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credits of “outright fail” not exceeded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>
                <a:solidFill>
                  <a:srgbClr val="444746"/>
                </a:solidFill>
              </a:rPr>
              <a:t>Module marks are "capped" after reassessment.</a:t>
            </a:r>
            <a:r>
              <a:rPr lang="en-GB">
                <a:solidFill>
                  <a:srgbClr val="444746"/>
                </a:solidFill>
              </a:rPr>
              <a:t> (NB. the best of the two attempts, capped at the pass mark, is used).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>
              <a:solidFill>
                <a:srgbClr val="953735"/>
              </a:solidFill>
            </a:endParaRPr>
          </a:p>
        </p:txBody>
      </p:sp>
      <p:sp>
        <p:nvSpPr>
          <p:cNvPr id="133" name="Google Shape;133;p2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useful guide</a:t>
            </a:r>
            <a:endParaRPr/>
          </a:p>
        </p:txBody>
      </p:sp>
      <p:sp>
        <p:nvSpPr>
          <p:cNvPr id="139" name="Google Shape;139;p21"/>
          <p:cNvSpPr txBox="1"/>
          <p:nvPr/>
        </p:nvSpPr>
        <p:spPr>
          <a:xfrm>
            <a:off x="777800" y="3440550"/>
            <a:ext cx="5495400" cy="28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5000" lIns="65000" spcFirstLastPara="1" rIns="65000" wrap="square" tIns="6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</a:pPr>
            <a:r>
              <a:rPr lang="en-GB" sz="3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Advance HE’s </a:t>
            </a:r>
            <a:r>
              <a:rPr i="0" lang="en-GB" sz="3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handbook</a:t>
            </a:r>
            <a:r>
              <a:rPr i="0" lang="en-GB" sz="3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 for external examining</a:t>
            </a:r>
            <a:r>
              <a:rPr i="0" lang="en-GB" sz="3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(Fe</a:t>
            </a:r>
            <a:r>
              <a:rPr lang="en-GB" sz="3400">
                <a:latin typeface="Calibri"/>
                <a:ea typeface="Calibri"/>
                <a:cs typeface="Calibri"/>
                <a:sym typeface="Calibri"/>
              </a:rPr>
              <a:t>b 2019) is a useful reference point</a:t>
            </a:r>
            <a:endParaRPr sz="3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73200" y="928825"/>
            <a:ext cx="5843200" cy="824692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idx="1" type="body"/>
          </p:nvPr>
        </p:nvSpPr>
        <p:spPr>
          <a:xfrm>
            <a:off x="341650" y="2027650"/>
            <a:ext cx="4654800" cy="772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Purpose</a:t>
            </a:r>
            <a:endParaRPr sz="3800"/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Design of the template</a:t>
            </a:r>
            <a:endParaRPr sz="3800"/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Key features of a ‘good’ report</a:t>
            </a:r>
            <a:endParaRPr sz="3800">
              <a:solidFill>
                <a:srgbClr val="FF0000"/>
              </a:solidFill>
            </a:endParaRPr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University’s quality assurance framework</a:t>
            </a:r>
            <a:endParaRPr sz="38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2"/>
          <p:cNvSpPr txBox="1"/>
          <p:nvPr>
            <p:ph type="title"/>
          </p:nvPr>
        </p:nvSpPr>
        <p:spPr>
          <a:xfrm>
            <a:off x="1004050" y="390525"/>
            <a:ext cx="3992400" cy="890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Report</a:t>
            </a:r>
            <a:endParaRPr/>
          </a:p>
        </p:txBody>
      </p:sp>
      <p:sp>
        <p:nvSpPr>
          <p:cNvPr id="148" name="Google Shape;148;p2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9" name="Google Shape;149;p22"/>
          <p:cNvSpPr txBox="1"/>
          <p:nvPr/>
        </p:nvSpPr>
        <p:spPr>
          <a:xfrm>
            <a:off x="5659725" y="7865525"/>
            <a:ext cx="7384200" cy="26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UK Quality Code for HE (June 2024)</a:t>
            </a:r>
            <a:endParaRPr sz="3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69675" y="973250"/>
            <a:ext cx="7042425" cy="648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004047" y="2160104"/>
            <a:ext cx="10996706" cy="6661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Steve King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Chair: </a:t>
            </a:r>
            <a:r>
              <a:rPr b="1" lang="en-GB"/>
              <a:t>Standing Committee on Assessment (SCA)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Aimee Yeoman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Secretary of SCA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Rebecca Millan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Administrator, Student Experience and Education Team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Welcome</a:t>
            </a:r>
            <a:endParaRPr/>
          </a:p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753200" y="1941575"/>
            <a:ext cx="11498400" cy="71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Key feature of our annual monitoring and enhancement processes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Evidences comparability of our awards, appropriateness of standards, assessment process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Sector expectation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Designed in accordance with the guiding principles  in Quality Code Advice and Guidance: External Expertise.</a:t>
            </a:r>
            <a:endParaRPr/>
          </a:p>
        </p:txBody>
      </p:sp>
      <p:sp>
        <p:nvSpPr>
          <p:cNvPr id="156" name="Google Shape;156;p23"/>
          <p:cNvSpPr txBox="1"/>
          <p:nvPr>
            <p:ph type="title"/>
          </p:nvPr>
        </p:nvSpPr>
        <p:spPr>
          <a:xfrm>
            <a:off x="1004047" y="390525"/>
            <a:ext cx="10996706" cy="12221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Report</a:t>
            </a:r>
            <a:endParaRPr/>
          </a:p>
        </p:txBody>
      </p:sp>
      <p:sp>
        <p:nvSpPr>
          <p:cNvPr id="157" name="Google Shape;157;p2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158" name="Google Shape;158;p23"/>
          <p:cNvCxnSpPr/>
          <p:nvPr/>
        </p:nvCxnSpPr>
        <p:spPr>
          <a:xfrm>
            <a:off x="-7845000" y="7805500"/>
            <a:ext cx="3790800" cy="379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/>
          <p:nvPr>
            <p:ph idx="1" type="body"/>
          </p:nvPr>
        </p:nvSpPr>
        <p:spPr>
          <a:xfrm>
            <a:off x="565575" y="1934825"/>
            <a:ext cx="11937000" cy="73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Standards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comparability of standards (in context of other UK degree awarding bodies)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course structure &amp; content (in context of the level of the qualification &amp; benchmark statement)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marking scheme/grading criteria &amp; extent to which it has been rigorously &amp; consistently applied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threshold standards are met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4"/>
          <p:cNvSpPr txBox="1"/>
          <p:nvPr>
            <p:ph type="title"/>
          </p:nvPr>
        </p:nvSpPr>
        <p:spPr>
          <a:xfrm>
            <a:off x="1004000" y="8068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 </a:t>
            </a:r>
            <a:endParaRPr/>
          </a:p>
        </p:txBody>
      </p:sp>
      <p:sp>
        <p:nvSpPr>
          <p:cNvPr id="165" name="Google Shape;165;p2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"/>
          <p:cNvSpPr txBox="1"/>
          <p:nvPr>
            <p:ph idx="1" type="body"/>
          </p:nvPr>
        </p:nvSpPr>
        <p:spPr>
          <a:xfrm>
            <a:off x="565575" y="1934825"/>
            <a:ext cx="11435100" cy="73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Assessment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appropriateness</a:t>
            </a:r>
            <a:r>
              <a:rPr lang="en-GB"/>
              <a:t> of methods (for the </a:t>
            </a:r>
            <a:r>
              <a:rPr b="1" lang="en-GB"/>
              <a:t>subject</a:t>
            </a:r>
            <a:r>
              <a:rPr lang="en-GB"/>
              <a:t>, </a:t>
            </a:r>
            <a:r>
              <a:rPr b="1" lang="en-GB"/>
              <a:t>level</a:t>
            </a:r>
            <a:r>
              <a:rPr lang="en-GB"/>
              <a:t>, and </a:t>
            </a:r>
            <a:r>
              <a:rPr b="1" lang="en-GB"/>
              <a:t>learning outcomes</a:t>
            </a:r>
            <a:r>
              <a:rPr lang="en-GB"/>
              <a:t>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conduct of the Board of Examiners (</a:t>
            </a:r>
            <a:r>
              <a:rPr b="1" lang="en-GB"/>
              <a:t>fair &amp; equitable</a:t>
            </a:r>
            <a:r>
              <a:rPr lang="en-GB"/>
              <a:t> application of rules for assessment, progression, award etc)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effectiveness of administrative arrangements (e.g. time to review assessment sample).</a:t>
            </a:r>
            <a:endParaRPr/>
          </a:p>
        </p:txBody>
      </p:sp>
      <p:sp>
        <p:nvSpPr>
          <p:cNvPr id="171" name="Google Shape;171;p25"/>
          <p:cNvSpPr txBox="1"/>
          <p:nvPr>
            <p:ph type="title"/>
          </p:nvPr>
        </p:nvSpPr>
        <p:spPr>
          <a:xfrm>
            <a:off x="1004000" y="8068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</a:t>
            </a:r>
            <a:endParaRPr/>
          </a:p>
        </p:txBody>
      </p:sp>
      <p:sp>
        <p:nvSpPr>
          <p:cNvPr id="172" name="Google Shape;172;p2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6"/>
          <p:cNvSpPr txBox="1"/>
          <p:nvPr>
            <p:ph idx="1" type="body"/>
          </p:nvPr>
        </p:nvSpPr>
        <p:spPr>
          <a:xfrm>
            <a:off x="565575" y="1488775"/>
            <a:ext cx="11466900" cy="77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quality of teaching and learning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(</a:t>
            </a:r>
            <a:r>
              <a:rPr i="1" lang="en-GB"/>
              <a:t>in so far as you are able</a:t>
            </a:r>
            <a:r>
              <a:rPr lang="en-GB"/>
              <a:t>) as revealed in assessments &amp; by student performance.</a:t>
            </a:r>
            <a:endParaRPr/>
          </a:p>
          <a:p>
            <a:pPr indent="0" lvl="0" marL="904875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71500" lvl="0" marL="5715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Optional sections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Induction (first year of appointment)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End of term overview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Previous issues (considered &amp; responded to?)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Additional comments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Feedback on the form.</a:t>
            </a:r>
            <a:endParaRPr/>
          </a:p>
        </p:txBody>
      </p:sp>
      <p:sp>
        <p:nvSpPr>
          <p:cNvPr id="178" name="Google Shape;178;p26"/>
          <p:cNvSpPr txBox="1"/>
          <p:nvPr>
            <p:ph type="title"/>
          </p:nvPr>
        </p:nvSpPr>
        <p:spPr>
          <a:xfrm>
            <a:off x="1035675" y="42030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</a:t>
            </a:r>
            <a:endParaRPr/>
          </a:p>
        </p:txBody>
      </p:sp>
      <p:sp>
        <p:nvSpPr>
          <p:cNvPr id="179" name="Google Shape;179;p2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>
            <p:ph idx="1" type="body"/>
          </p:nvPr>
        </p:nvSpPr>
        <p:spPr>
          <a:xfrm>
            <a:off x="565575" y="1607725"/>
            <a:ext cx="11435100" cy="76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000"/>
                </a:solidFill>
              </a:rPr>
              <a:t>Overall opinion on whether:  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a) the standards set for this/these award(s) are appropriate for qualifications at this level, in this subject     </a:t>
            </a:r>
            <a:endParaRPr>
              <a:solidFill>
                <a:srgbClr val="000000"/>
              </a:solidFill>
            </a:endParaRPr>
          </a:p>
          <a:p>
            <a:pPr indent="-226695" lvl="0" marL="6838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YES/NO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b)	the academic standards and the achievements of students are comparable with similar programmes or subjects in other UK degree-awarding bodies with which you are familiar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       YES/NO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c)	the processes for assessment, examination and the determination of awards are sound and fairly conducted in line with the University’s regulations and procedures: 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        YES/NO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7"/>
          <p:cNvSpPr txBox="1"/>
          <p:nvPr>
            <p:ph type="title"/>
          </p:nvPr>
        </p:nvSpPr>
        <p:spPr>
          <a:xfrm>
            <a:off x="1004000" y="4797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 - Assurance</a:t>
            </a:r>
            <a:endParaRPr/>
          </a:p>
        </p:txBody>
      </p:sp>
      <p:sp>
        <p:nvSpPr>
          <p:cNvPr id="186" name="Google Shape;186;p2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idx="1" type="body"/>
          </p:nvPr>
        </p:nvSpPr>
        <p:spPr>
          <a:xfrm>
            <a:off x="862050" y="1744725"/>
            <a:ext cx="10996800" cy="74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s</a:t>
            </a:r>
            <a:r>
              <a:rPr lang="en-GB"/>
              <a:t>ufficiently detailed - </a:t>
            </a:r>
            <a:r>
              <a:rPr lang="en-GB"/>
              <a:t>Fully address each point on the template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constructively written – aid enhancement</a:t>
            </a:r>
            <a:r>
              <a:rPr lang="en-GB"/>
              <a:t> –</a:t>
            </a:r>
            <a:r>
              <a:rPr lang="en-GB"/>
              <a:t> identify possible actions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Observe confidentiality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Recognise and highlight good practice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submitted on time – if there is a delay, please keep us posted.</a:t>
            </a:r>
            <a:endParaRPr/>
          </a:p>
        </p:txBody>
      </p:sp>
      <p:sp>
        <p:nvSpPr>
          <p:cNvPr id="192" name="Google Shape;192;p28"/>
          <p:cNvSpPr txBox="1"/>
          <p:nvPr>
            <p:ph type="title"/>
          </p:nvPr>
        </p:nvSpPr>
        <p:spPr>
          <a:xfrm>
            <a:off x="1004047" y="634999"/>
            <a:ext cx="10996706" cy="847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Reports should…. </a:t>
            </a:r>
            <a:endParaRPr/>
          </a:p>
        </p:txBody>
      </p:sp>
      <p:sp>
        <p:nvSpPr>
          <p:cNvPr id="193" name="Google Shape;193;p2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/>
          <p:nvPr>
            <p:ph idx="1" type="body"/>
          </p:nvPr>
        </p:nvSpPr>
        <p:spPr>
          <a:xfrm>
            <a:off x="418850" y="1467475"/>
            <a:ext cx="12167100" cy="74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Department</a:t>
            </a:r>
            <a:r>
              <a:rPr lang="en-GB"/>
              <a:t> – Department Education Committees (Formerly </a:t>
            </a:r>
            <a:r>
              <a:rPr lang="en-GB"/>
              <a:t>Boards of Studies</a:t>
            </a:r>
            <a:r>
              <a:rPr lang="en-GB"/>
              <a:t>)</a:t>
            </a:r>
            <a:r>
              <a:rPr lang="en-GB"/>
              <a:t> – </a:t>
            </a:r>
            <a:r>
              <a:rPr lang="en-GB"/>
              <a:t>Educational Quality Enhancement Cycle (EQEC)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Academic Quality Team</a:t>
            </a:r>
            <a:r>
              <a:rPr lang="en-GB"/>
              <a:t> – create a log of issues raised on which the Department must indicate actions taken in response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University</a:t>
            </a:r>
            <a:r>
              <a:rPr lang="en-GB"/>
              <a:t> – Standing Committee on Assessment and University Education Committee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Shared with Student Representatives.</a:t>
            </a:r>
            <a:endParaRPr/>
          </a:p>
        </p:txBody>
      </p:sp>
      <p:sp>
        <p:nvSpPr>
          <p:cNvPr id="199" name="Google Shape;199;p29"/>
          <p:cNvSpPr txBox="1"/>
          <p:nvPr>
            <p:ph type="title"/>
          </p:nvPr>
        </p:nvSpPr>
        <p:spPr>
          <a:xfrm>
            <a:off x="1004047" y="515224"/>
            <a:ext cx="10996800" cy="8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Scrutiny of the Report</a:t>
            </a:r>
            <a:endParaRPr/>
          </a:p>
        </p:txBody>
      </p:sp>
      <p:sp>
        <p:nvSpPr>
          <p:cNvPr id="200" name="Google Shape;200;p2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/>
          <p:nvPr>
            <p:ph idx="1" type="body"/>
          </p:nvPr>
        </p:nvSpPr>
        <p:spPr>
          <a:xfrm>
            <a:off x="546050" y="1636750"/>
            <a:ext cx="11912700" cy="67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Department 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response must address issues raised and indicate action(s) to be taken (or not) in response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monitored via routine quality assurance processes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indicate in subsequent report if unsatisfactory response.</a:t>
            </a:r>
            <a:endParaRPr/>
          </a:p>
          <a:p>
            <a:pPr indent="0" lvl="0" marL="18288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71500" lvl="0" marL="5715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University acknowledgement &amp; thank you</a:t>
            </a:r>
            <a:endParaRPr/>
          </a:p>
          <a:p>
            <a:pPr indent="-457200" lvl="0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further correspondence if serious concerns are raised.</a:t>
            </a:r>
            <a:endParaRPr/>
          </a:p>
        </p:txBody>
      </p:sp>
      <p:sp>
        <p:nvSpPr>
          <p:cNvPr id="206" name="Google Shape;206;p30"/>
          <p:cNvSpPr txBox="1"/>
          <p:nvPr>
            <p:ph type="title"/>
          </p:nvPr>
        </p:nvSpPr>
        <p:spPr>
          <a:xfrm>
            <a:off x="1004047" y="538049"/>
            <a:ext cx="10996800" cy="8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Response to the Report</a:t>
            </a:r>
            <a:endParaRPr/>
          </a:p>
        </p:txBody>
      </p:sp>
      <p:sp>
        <p:nvSpPr>
          <p:cNvPr id="207" name="Google Shape;207;p3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1"/>
          <p:cNvSpPr txBox="1"/>
          <p:nvPr>
            <p:ph idx="1" type="body"/>
          </p:nvPr>
        </p:nvSpPr>
        <p:spPr>
          <a:xfrm>
            <a:off x="121250" y="1144775"/>
            <a:ext cx="127623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400"/>
              <a:t>Fees: </a:t>
            </a:r>
            <a:endParaRPr b="1" sz="3400"/>
          </a:p>
          <a:p>
            <a:pPr indent="-485901" lvl="1" marL="540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Fees are finalised </a:t>
            </a:r>
            <a:r>
              <a:rPr lang="en-GB" sz="3400"/>
              <a:t>each year</a:t>
            </a:r>
            <a:r>
              <a:rPr lang="en-GB" sz="3400"/>
              <a:t> on account of student numbers (this means within your term, examiners' fees can go up or down)</a:t>
            </a:r>
            <a:endParaRPr sz="3400"/>
          </a:p>
          <a:p>
            <a:pPr indent="-485901" lvl="1" marL="5400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GB" sz="3400"/>
              <a:t>Fees are paid after receipt of the annual report </a:t>
            </a:r>
            <a:endParaRPr sz="3400"/>
          </a:p>
          <a:p>
            <a:pPr indent="-485901" lvl="1" marL="5400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PG Examiners need to complete a </a:t>
            </a:r>
            <a:r>
              <a:rPr lang="en-GB" sz="3400" u="sng">
                <a:solidFill>
                  <a:srgbClr val="1155CC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self-assessment tax return</a:t>
            </a:r>
            <a:endParaRPr sz="3400"/>
          </a:p>
          <a:p>
            <a:pPr indent="0" lvl="0" marL="0" rtl="0" algn="l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Expenses: </a:t>
            </a:r>
            <a:endParaRPr b="1" sz="3400"/>
          </a:p>
          <a:p>
            <a:pPr indent="-4445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Travelling &amp; other reasonable expenses, if incurred, will be reimbursed</a:t>
            </a:r>
            <a:endParaRPr sz="3400"/>
          </a:p>
          <a:p>
            <a:pPr indent="-444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Expenses are paid on submission of a claim form (</a:t>
            </a:r>
            <a:r>
              <a:rPr lang="en-GB" sz="3400"/>
              <a:t>this</a:t>
            </a:r>
            <a:r>
              <a:rPr lang="en-GB" sz="3400"/>
              <a:t> should be submitted within 3 months of incurring the expense) and sent to </a:t>
            </a:r>
            <a:r>
              <a:rPr lang="en-GB" sz="3400" u="sng">
                <a:solidFill>
                  <a:schemeClr val="hlink"/>
                </a:solidFill>
                <a:hlinkClick r:id="rId4"/>
              </a:rPr>
              <a:t>examiners@york.ac.uk</a:t>
            </a:r>
            <a:endParaRPr sz="3400"/>
          </a:p>
          <a:p>
            <a:pPr indent="-444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C</a:t>
            </a:r>
            <a:r>
              <a:rPr lang="en-GB" sz="3400"/>
              <a:t>laim form </a:t>
            </a:r>
            <a:r>
              <a:rPr lang="en-GB" sz="3400"/>
              <a:t>and guidelines are</a:t>
            </a:r>
            <a:r>
              <a:rPr lang="en-GB" sz="3400"/>
              <a:t> on the </a:t>
            </a:r>
            <a:r>
              <a:rPr lang="en-GB" sz="3400" u="sng">
                <a:solidFill>
                  <a:schemeClr val="hlink"/>
                </a:solidFill>
                <a:hlinkClick r:id="rId5"/>
              </a:rPr>
              <a:t>UoY External Examiners web page</a:t>
            </a:r>
            <a:r>
              <a:rPr lang="en-GB" sz="3400"/>
              <a:t>.</a:t>
            </a:r>
            <a:r>
              <a:rPr lang="en-GB" sz="3400"/>
              <a:t> </a:t>
            </a:r>
            <a:endParaRPr sz="3400"/>
          </a:p>
        </p:txBody>
      </p:sp>
      <p:sp>
        <p:nvSpPr>
          <p:cNvPr id="213" name="Google Shape;213;p31"/>
          <p:cNvSpPr txBox="1"/>
          <p:nvPr>
            <p:ph type="title"/>
          </p:nvPr>
        </p:nvSpPr>
        <p:spPr>
          <a:xfrm>
            <a:off x="1003997" y="195574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Fees and Expenses</a:t>
            </a:r>
            <a:endParaRPr/>
          </a:p>
        </p:txBody>
      </p:sp>
      <p:sp>
        <p:nvSpPr>
          <p:cNvPr id="214" name="Google Shape;214;p3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2"/>
          <p:cNvSpPr txBox="1"/>
          <p:nvPr>
            <p:ph idx="1" type="body"/>
          </p:nvPr>
        </p:nvSpPr>
        <p:spPr>
          <a:xfrm>
            <a:off x="1004047" y="2320918"/>
            <a:ext cx="10996800" cy="6500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32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3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22" name="Google Shape;222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875" y="866775"/>
            <a:ext cx="11449050" cy="802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004047" y="2160104"/>
            <a:ext cx="10996706" cy="6661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You all play a critical role in assisting the University to discharge its responsibilities for Quality and Standards – Thank you!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Independent advice to us on academic standards &amp; quality of assessment</a:t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Critical friend to the department &amp; University</a:t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Advocate in the students’ learning experience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3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ctr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6000"/>
              <a:t>Any Questions?</a:t>
            </a:r>
            <a:endParaRPr b="1" sz="6000"/>
          </a:p>
        </p:txBody>
      </p:sp>
      <p:sp>
        <p:nvSpPr>
          <p:cNvPr id="228" name="Google Shape;228;p3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4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Evaluation</a:t>
            </a:r>
            <a:endParaRPr b="1" sz="3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/>
              <a:t>We would greatly appreciate your feedback on this event to help us improve our delivery at future events.  Would you please take a few minutes after this meeting to complete our </a:t>
            </a:r>
            <a:r>
              <a:rPr lang="en-GB" sz="3000" u="sng">
                <a:solidFill>
                  <a:schemeClr val="hlink"/>
                </a:solidFill>
                <a:hlinkClick r:id="rId3"/>
              </a:rPr>
              <a:t>evaluation form</a:t>
            </a:r>
            <a:r>
              <a:rPr lang="en-GB" sz="3000"/>
              <a:t>?</a:t>
            </a:r>
            <a:endParaRPr sz="30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</p:txBody>
      </p:sp>
      <p:sp>
        <p:nvSpPr>
          <p:cNvPr id="234" name="Google Shape;234;p34"/>
          <p:cNvSpPr txBox="1"/>
          <p:nvPr>
            <p:ph type="title"/>
          </p:nvPr>
        </p:nvSpPr>
        <p:spPr>
          <a:xfrm>
            <a:off x="1003997" y="393949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3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5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Contact Details</a:t>
            </a:r>
            <a:endParaRPr b="1" sz="3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Email address: </a:t>
            </a:r>
            <a:r>
              <a:rPr lang="en-GB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examiners@york.ac.uk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Website: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External Examiners</a:t>
            </a:r>
            <a:r>
              <a:rPr lang="en-GB"/>
              <a:t> 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</p:txBody>
      </p:sp>
      <p:sp>
        <p:nvSpPr>
          <p:cNvPr id="241" name="Google Shape;241;p35"/>
          <p:cNvSpPr txBox="1"/>
          <p:nvPr>
            <p:ph type="title"/>
          </p:nvPr>
        </p:nvSpPr>
        <p:spPr>
          <a:xfrm>
            <a:off x="1003997" y="393949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1004046" y="438400"/>
            <a:ext cx="10996800" cy="105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1004051" y="1490200"/>
            <a:ext cx="1099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</a:pPr>
            <a:r>
              <a:rPr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us meet our crucial obligations as a degree-awarding body. </a:t>
            </a:r>
            <a:endParaRPr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</a:pPr>
            <a:r>
              <a:rPr lang="en-GB" sz="3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UK Quality Code for Higher Education 2024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2" name="Google Shape;42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52000" y="3129975"/>
            <a:ext cx="7042425" cy="648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788700" y="420375"/>
            <a:ext cx="11864400" cy="126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Your Role: Maintaining academic standards</a:t>
            </a:r>
            <a:endParaRPr sz="4400"/>
          </a:p>
        </p:txBody>
      </p:sp>
      <p:sp>
        <p:nvSpPr>
          <p:cNvPr id="48" name="Google Shape;48;p8"/>
          <p:cNvSpPr/>
          <p:nvPr/>
        </p:nvSpPr>
        <p:spPr>
          <a:xfrm>
            <a:off x="1004050" y="2046075"/>
            <a:ext cx="10957800" cy="71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Feedback on whether: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programme and its components continue to be coherent, their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outcomes aligned 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the relevant qualification descriptor in the applicable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qualifications framework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any relevant </a:t>
            </a:r>
            <a:r>
              <a:rPr b="1" lang="en-GB" sz="3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subject benchmark statements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programme reflects any additional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PSRB requirements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ssessments in modules of the same level are of a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comparable standard 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remains current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 criteria, marking schemes and arrangements for classification are set at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 level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793725" y="390425"/>
            <a:ext cx="111420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Your Role: Measuring achievement, rigour and fairness </a:t>
            </a:r>
            <a:endParaRPr sz="4400"/>
          </a:p>
        </p:txBody>
      </p:sp>
      <p:sp>
        <p:nvSpPr>
          <p:cNvPr id="55" name="Google Shape;55;p9"/>
          <p:cNvSpPr/>
          <p:nvPr/>
        </p:nvSpPr>
        <p:spPr>
          <a:xfrm>
            <a:off x="1004050" y="2016125"/>
            <a:ext cx="11142000" cy="73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953735"/>
                </a:solidFill>
                <a:latin typeface="Calibri"/>
                <a:ea typeface="Calibri"/>
                <a:cs typeface="Calibri"/>
                <a:sym typeface="Calibri"/>
              </a:rPr>
              <a:t>Feedback on whether: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types of assessment are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subject, the students, the respective level of study and the expected outcomes. 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marking scheme/grading criteria have been properly and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consistently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applied, and internal marking is of an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 standard, fair and reliable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assessment processes are carried out in accordance with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degree-awarding body's regulations and procedures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rocedures governing exceptional circumstances, academic integrity/misconduct and borderline performances have been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considered fairly and equitably applying institutional regulations. 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1004050" y="390525"/>
            <a:ext cx="10996800" cy="13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880025" y="2160100"/>
            <a:ext cx="105309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b="1" lang="en-GB">
                <a:solidFill>
                  <a:srgbClr val="953735"/>
                </a:solidFill>
              </a:rPr>
              <a:t>Information available to you </a:t>
            </a:r>
            <a:r>
              <a:rPr lang="en-GB"/>
              <a:t>(see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External Examiners for Taught Provision Policy and Procedure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Syllabus, handbooks, reports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Meeting with students</a:t>
            </a:r>
            <a:r>
              <a:rPr lang="en-GB"/>
              <a:t> (?)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Reviewing draft assessment tasks (e.g. exams)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Assessment/marking schemes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Student work and feedback on work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Exam boards data and processes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1004050" y="390525"/>
            <a:ext cx="10996800" cy="1384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 will ask you to:</a:t>
            </a:r>
            <a:endParaRPr/>
          </a:p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880525" y="1877550"/>
            <a:ext cx="11434500" cy="7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Comment on draft exams and other forms of assessment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Review (sampled) examination scripts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Review other student work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Attend Exam Boards (see later)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Advise on programme enhancements and new programme proposals as requested</a:t>
            </a:r>
            <a:endParaRPr sz="3200">
              <a:solidFill>
                <a:srgbClr val="0000FF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Make i</a:t>
            </a:r>
            <a:r>
              <a:rPr lang="en-GB"/>
              <a:t>mprovement/ enhancement </a:t>
            </a:r>
            <a:r>
              <a:rPr lang="en-GB"/>
              <a:t>suggestions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Submit annual report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Work with the department to help maintain standards and foster excellence.</a:t>
            </a:r>
            <a:endParaRPr/>
          </a:p>
        </p:txBody>
      </p:sp>
      <p:sp>
        <p:nvSpPr>
          <p:cNvPr id="70" name="Google Shape;70;p1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1004047" y="186800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 Boards:</a:t>
            </a:r>
            <a:endParaRPr/>
          </a:p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797900" y="2160075"/>
            <a:ext cx="114090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Scrutiny Panel (following each Assessment Period)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i="1" lang="en-GB"/>
              <a:t>Receives marks, checks penalties, considers assessment issues, recommendation for scaling etc)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3600"/>
              <a:buChar char="•"/>
            </a:pPr>
            <a:r>
              <a:rPr lang="en-GB">
                <a:solidFill>
                  <a:srgbClr val="0000FF"/>
                </a:solidFill>
              </a:rPr>
              <a:t>Departmental Exam Board (Module Board)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i="1" lang="en-GB">
                <a:solidFill>
                  <a:srgbClr val="0000FF"/>
                </a:solidFill>
              </a:rPr>
              <a:t>Finalises marks for modules, input from </a:t>
            </a:r>
            <a:r>
              <a:rPr b="1" i="1" lang="en-GB">
                <a:solidFill>
                  <a:srgbClr val="0000FF"/>
                </a:solidFill>
              </a:rPr>
              <a:t>External Examiners</a:t>
            </a:r>
            <a:endParaRPr b="1" i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b="1" i="1" lang="en-GB">
                <a:solidFill>
                  <a:srgbClr val="0000FF"/>
                </a:solidFill>
              </a:rPr>
              <a:t>External Examiners: please provide an oral report </a:t>
            </a:r>
            <a:endParaRPr b="1" i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i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Ratification Panel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i="1" lang="en-GB"/>
              <a:t>Confirms and ratifies outcomes for progression and award.</a:t>
            </a:r>
            <a:endParaRPr/>
          </a:p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